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64" r:id="rId2"/>
    <p:sldId id="306" r:id="rId3"/>
    <p:sldId id="332" r:id="rId4"/>
    <p:sldId id="282" r:id="rId5"/>
    <p:sldId id="342" r:id="rId6"/>
    <p:sldId id="343" r:id="rId7"/>
    <p:sldId id="335" r:id="rId8"/>
    <p:sldId id="336" r:id="rId9"/>
    <p:sldId id="274" r:id="rId10"/>
    <p:sldId id="305" r:id="rId11"/>
    <p:sldId id="318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37"/>
    <p:restoredTop sz="86364"/>
  </p:normalViewPr>
  <p:slideViewPr>
    <p:cSldViewPr snapToGrid="0" snapToObjects="1">
      <p:cViewPr varScale="1">
        <p:scale>
          <a:sx n="80" d="100"/>
          <a:sy n="80" d="100"/>
        </p:scale>
        <p:origin x="5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254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Erasmus Study Mobility</c:v>
                </c:pt>
                <c:pt idx="1">
                  <c:v>Erasmus Internship Mobility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C-944D-8398-7086D581FB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940392"/>
        <c:axId val="-2123570024"/>
      </c:barChart>
      <c:catAx>
        <c:axId val="-2123940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23570024"/>
        <c:crosses val="autoZero"/>
        <c:auto val="1"/>
        <c:lblAlgn val="ctr"/>
        <c:lblOffset val="100"/>
        <c:noMultiLvlLbl val="0"/>
      </c:catAx>
      <c:valAx>
        <c:axId val="-2123570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40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341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Picture 3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-1"/>
            <a:ext cx="1257300" cy="1356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3500" y="2557136"/>
            <a:ext cx="96244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ERASMUS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Committee Meeting</a:t>
            </a: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1 November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What’s next?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689643"/>
            <a:ext cx="11482957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Call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Committee Meeting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Info Days</a:t>
            </a:r>
          </a:p>
          <a:p>
            <a:endParaRPr lang="en-US" sz="2400" b="1" dirty="0"/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Departmental Info Days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KA 107 (International Credit Mobility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Strategic Partnership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 err="1"/>
              <a:t>Mevlana</a:t>
            </a:r>
            <a:r>
              <a:rPr lang="en-US" sz="1600" b="1" dirty="0"/>
              <a:t> Exchange Program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KA 103</a:t>
            </a:r>
          </a:p>
          <a:p>
            <a:pPr marL="342900" indent="-342900">
              <a:buFont typeface="Wingdings" charset="2"/>
              <a:buChar char="ü"/>
            </a:pPr>
            <a:r>
              <a:rPr lang="en-US" sz="1600" b="1" dirty="0"/>
              <a:t>Erasmus Calendar</a:t>
            </a:r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619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322321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/>
              <a:t> Thank you for your participation!</a:t>
            </a:r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1"/>
            <a:ext cx="1248833" cy="14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Agenda Items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2099350"/>
            <a:ext cx="10457940" cy="468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Presentations of applicants</a:t>
            </a:r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selection of staff for the new term project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next plans and meetings</a:t>
            </a:r>
            <a:endParaRPr lang="en-US" sz="2400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6" y="189178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j-lt"/>
              </a:rPr>
              <a:t>Staff </a:t>
            </a:r>
            <a:r>
              <a:rPr lang="en-US" dirty="0" err="1">
                <a:solidFill>
                  <a:schemeClr val="lt1"/>
                </a:solidFill>
                <a:latin typeface="+mj-lt"/>
              </a:rPr>
              <a:t>Mobilty@AGU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74983"/>
              </p:ext>
            </p:extLst>
          </p:nvPr>
        </p:nvGraphicFramePr>
        <p:xfrm>
          <a:off x="6095999" y="2321228"/>
          <a:ext cx="5014315" cy="3614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08325"/>
              </p:ext>
            </p:extLst>
          </p:nvPr>
        </p:nvGraphicFramePr>
        <p:xfrm>
          <a:off x="6538315" y="2059523"/>
          <a:ext cx="5013618" cy="3394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5B524D50-76CA-B243-B4CD-2ADD903DE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60964"/>
              </p:ext>
            </p:extLst>
          </p:nvPr>
        </p:nvGraphicFramePr>
        <p:xfrm>
          <a:off x="838199" y="1514878"/>
          <a:ext cx="10713732" cy="51639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71244">
                  <a:extLst>
                    <a:ext uri="{9D8B030D-6E8A-4147-A177-3AD203B41FA5}">
                      <a16:colId xmlns:a16="http://schemas.microsoft.com/office/drawing/2014/main" val="689834321"/>
                    </a:ext>
                  </a:extLst>
                </a:gridCol>
                <a:gridCol w="3571244">
                  <a:extLst>
                    <a:ext uri="{9D8B030D-6E8A-4147-A177-3AD203B41FA5}">
                      <a16:colId xmlns:a16="http://schemas.microsoft.com/office/drawing/2014/main" val="1850500860"/>
                    </a:ext>
                  </a:extLst>
                </a:gridCol>
                <a:gridCol w="3571244">
                  <a:extLst>
                    <a:ext uri="{9D8B030D-6E8A-4147-A177-3AD203B41FA5}">
                      <a16:colId xmlns:a16="http://schemas.microsoft.com/office/drawing/2014/main" val="2407840817"/>
                    </a:ext>
                  </a:extLst>
                </a:gridCol>
              </a:tblGrid>
              <a:tr h="373557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96429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r>
                        <a:rPr lang="en-US" b="1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522070"/>
                  </a:ext>
                </a:extLst>
              </a:tr>
              <a:tr h="467909">
                <a:tc>
                  <a:txBody>
                    <a:bodyPr/>
                    <a:lstStyle/>
                    <a:p>
                      <a:r>
                        <a:rPr lang="en-US" b="1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531123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Civil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663842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Computer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679175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Electrical and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342660"/>
                  </a:ext>
                </a:extLst>
              </a:tr>
              <a:tr h="339878">
                <a:tc>
                  <a:txBody>
                    <a:bodyPr/>
                    <a:lstStyle/>
                    <a:p>
                      <a:r>
                        <a:rPr lang="en-US" b="1" dirty="0"/>
                        <a:t>Industrial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78860"/>
                  </a:ext>
                </a:extLst>
              </a:tr>
              <a:tr h="333054">
                <a:tc>
                  <a:txBody>
                    <a:bodyPr/>
                    <a:lstStyle/>
                    <a:p>
                      <a:r>
                        <a:rPr lang="en-US" b="1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473001"/>
                  </a:ext>
                </a:extLst>
              </a:tr>
              <a:tr h="365986">
                <a:tc>
                  <a:txBody>
                    <a:bodyPr/>
                    <a:lstStyle/>
                    <a:p>
                      <a:r>
                        <a:rPr lang="en-US" b="1" dirty="0"/>
                        <a:t>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992434"/>
                  </a:ext>
                </a:extLst>
              </a:tr>
              <a:tr h="339283">
                <a:tc>
                  <a:txBody>
                    <a:bodyPr/>
                    <a:lstStyle/>
                    <a:p>
                      <a:r>
                        <a:rPr lang="en-US" b="1" dirty="0"/>
                        <a:t>International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57484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Educational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906238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School Of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40040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Political Science and Public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71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7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3898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Staff </a:t>
            </a:r>
            <a:r>
              <a:rPr lang="en-US" dirty="0" err="1">
                <a:solidFill>
                  <a:schemeClr val="lt1"/>
                </a:solidFill>
              </a:rPr>
              <a:t>Mobilty@AGU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899176"/>
              </p:ext>
            </p:extLst>
          </p:nvPr>
        </p:nvGraphicFramePr>
        <p:xfrm>
          <a:off x="1830396" y="1793864"/>
          <a:ext cx="8310285" cy="528124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7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69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Teaching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11+</a:t>
                      </a:r>
                    </a:p>
                    <a:p>
                      <a:pPr lvl="1" algn="ctr"/>
                      <a:r>
                        <a:rPr lang="en-US" sz="3200" dirty="0"/>
                        <a:t>3 left from previous project until 2020</a:t>
                      </a:r>
                    </a:p>
                    <a:p>
                      <a:pPr lvl="1" algn="ctr"/>
                      <a:r>
                        <a:rPr lang="en-US" sz="3200" dirty="0"/>
                        <a:t>Total: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r>
                        <a:rPr lang="en-US" sz="3200" dirty="0"/>
                        <a:t>Training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1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14887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-176821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955304"/>
              </p:ext>
            </p:extLst>
          </p:nvPr>
        </p:nvGraphicFramePr>
        <p:xfrm>
          <a:off x="302406" y="1255657"/>
          <a:ext cx="11430945" cy="25139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4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8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0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4182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Mobility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490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Hakan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Gover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School of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8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University of Duisburg-Essen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25-28 November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05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Eyüp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Doğan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ISM International School of Management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Teaching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53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0873" y="1690825"/>
            <a:ext cx="8212202" cy="467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8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At least one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For each extra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Currently, Erasmus Department Coordinator/Assistant: +10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Previous Erasmus Department Coordinator/Assistant: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First time Erasmus applicant: 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Academic personnel of Faculties/Schools with Ph.D. Titles: 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M.Sc./M.A  Titles: +20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B.Sc./B.A  Titles: +10 points</a:t>
            </a:r>
            <a:endParaRPr lang="tr-TR" sz="18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243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833" y="1356301"/>
            <a:ext cx="11482957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Language Level 1 : + 40 points for KPDS/YDS .GE. 90, TOEFL IBT .GE. 108 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2 : + 30 points for KPDS/YDS .GE. 80, TOEFL IBT .GE. 96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3 : + 20 points for KPDS/YDS .GE. 70, TOEFL IBT .GE. 84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4 : + 10 points for KPDS/YDS .GE. 60, TOEFL IBT .GE. 72</a:t>
            </a:r>
          </a:p>
          <a:p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Here .GE. stands for “Greater than or Equal to”.  One can get a Language Point from only one of the Language Levels. </a:t>
            </a:r>
          </a:p>
          <a:p>
            <a:r>
              <a:rPr lang="en-US" sz="1600" b="1" dirty="0">
                <a:latin typeface="+mj-lt"/>
                <a:cs typeface="Avenir Black Oblique"/>
              </a:rPr>
              <a:t> </a:t>
            </a:r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introduces the research activities, their budgets and the project based RA scholarships at AGU: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the joint research collaborations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graduate studies at AGU for candidate grad students: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academic exchange activities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undergrad and grad student exchange activities between the two institutions:  +10 points</a:t>
            </a:r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310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6" y="20894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5595574" y="1950883"/>
          <a:ext cx="5798044" cy="398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5198" y="1899980"/>
            <a:ext cx="57108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Erasmus and Exchange Call: In December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Exam date: ?</a:t>
            </a:r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Minimum passing score for the English Proficiency Exam?</a:t>
            </a:r>
          </a:p>
          <a:p>
            <a:endParaRPr lang="en-US" sz="1800" b="1" dirty="0"/>
          </a:p>
          <a:p>
            <a:pPr marL="285750" lvl="3" indent="-285750">
              <a:buFont typeface="Courier New"/>
              <a:buChar char="o"/>
            </a:pPr>
            <a:r>
              <a:rPr lang="en-US" sz="1800" b="1" dirty="0">
                <a:solidFill>
                  <a:schemeClr val="tx1"/>
                </a:solidFill>
              </a:rPr>
              <a:t>17 study mobility </a:t>
            </a:r>
          </a:p>
          <a:p>
            <a:pPr marL="285750" lvl="3" indent="-285750">
              <a:buFont typeface="Courier New"/>
              <a:buChar char="o"/>
            </a:pPr>
            <a:r>
              <a:rPr lang="en-US" sz="1800" b="1" dirty="0">
                <a:solidFill>
                  <a:schemeClr val="tx1"/>
                </a:solidFill>
              </a:rPr>
              <a:t>30 internship mobility </a:t>
            </a:r>
          </a:p>
          <a:p>
            <a:pPr marL="285750" lvl="3" indent="-285750">
              <a:buFont typeface="Courier New"/>
              <a:buChar char="o"/>
            </a:pPr>
            <a:endParaRPr lang="en-US" sz="1800" b="1" dirty="0"/>
          </a:p>
          <a:p>
            <a:pPr lvl="3"/>
            <a:r>
              <a:rPr lang="en-US" sz="1800" b="1" dirty="0"/>
              <a:t>	UNTIL 2021</a:t>
            </a:r>
          </a:p>
          <a:p>
            <a:pPr lvl="3"/>
            <a:endParaRPr lang="en-US" sz="1800" b="1" dirty="0"/>
          </a:p>
          <a:p>
            <a:pPr marL="285750" lvl="3" indent="-285750">
              <a:buFont typeface="Arial"/>
              <a:buChar char="•"/>
            </a:pPr>
            <a:r>
              <a:rPr lang="en-US" sz="1800" b="1" dirty="0"/>
              <a:t>Quota distribution between the departments?</a:t>
            </a:r>
          </a:p>
          <a:p>
            <a:pPr lvl="3"/>
            <a:endParaRPr lang="en-US" sz="1800" b="1" dirty="0"/>
          </a:p>
          <a:p>
            <a:pPr lvl="3"/>
            <a:endParaRPr lang="en-US" sz="1800" b="1" dirty="0"/>
          </a:p>
        </p:txBody>
      </p:sp>
      <p:graphicFrame>
        <p:nvGraphicFramePr>
          <p:cNvPr id="2" name="Chart 1"/>
          <p:cNvGraphicFramePr/>
          <p:nvPr>
            <p:extLst/>
          </p:nvPr>
        </p:nvGraphicFramePr>
        <p:xfrm>
          <a:off x="6370684" y="1534644"/>
          <a:ext cx="5022934" cy="495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756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7400</TotalTime>
  <Words>295</Words>
  <Application>Microsoft Macintosh PowerPoint</Application>
  <PresentationFormat>Geniş ekran</PresentationFormat>
  <Paragraphs>242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Avenir Black Oblique</vt:lpstr>
      <vt:lpstr>Arial</vt:lpstr>
      <vt:lpstr>Wingdings</vt:lpstr>
      <vt:lpstr>Courier New</vt:lpstr>
      <vt:lpstr>Office Theme</vt:lpstr>
      <vt:lpstr>PowerPoint Sunusu</vt:lpstr>
      <vt:lpstr>Agenda Items</vt:lpstr>
      <vt:lpstr>Staff Mobilty@AGU</vt:lpstr>
      <vt:lpstr>Staff Mobilty@AGU 2018-2020</vt:lpstr>
      <vt:lpstr>New Applications</vt:lpstr>
      <vt:lpstr>New Applications</vt:lpstr>
      <vt:lpstr>Erasmus@AGU 2019-2021</vt:lpstr>
      <vt:lpstr>Erasmus@AGU 2019-2021</vt:lpstr>
      <vt:lpstr>Erasmus@AGU 2019-2021</vt:lpstr>
      <vt:lpstr>What’s next?</vt:lpstr>
      <vt:lpstr>PowerPoint Sunusu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Microsoft Office User</cp:lastModifiedBy>
  <cp:revision>144</cp:revision>
  <cp:lastPrinted>2018-11-11T10:58:19Z</cp:lastPrinted>
  <dcterms:modified xsi:type="dcterms:W3CDTF">2019-10-31T21:44:53Z</dcterms:modified>
</cp:coreProperties>
</file>